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8" r:id="rId3"/>
    <p:sldId id="257" r:id="rId4"/>
    <p:sldId id="277" r:id="rId5"/>
    <p:sldId id="278" r:id="rId6"/>
    <p:sldId id="279" r:id="rId7"/>
    <p:sldId id="258" r:id="rId8"/>
    <p:sldId id="266" r:id="rId9"/>
    <p:sldId id="269" r:id="rId10"/>
    <p:sldId id="280" r:id="rId11"/>
    <p:sldId id="268" r:id="rId12"/>
    <p:sldId id="276" r:id="rId13"/>
    <p:sldId id="270" r:id="rId14"/>
    <p:sldId id="275" r:id="rId15"/>
    <p:sldId id="262" r:id="rId16"/>
    <p:sldId id="292" r:id="rId17"/>
    <p:sldId id="289" r:id="rId18"/>
    <p:sldId id="293" r:id="rId19"/>
    <p:sldId id="299" r:id="rId20"/>
    <p:sldId id="287" r:id="rId21"/>
    <p:sldId id="297" r:id="rId22"/>
    <p:sldId id="288" r:id="rId23"/>
    <p:sldId id="296" r:id="rId24"/>
    <p:sldId id="294" r:id="rId25"/>
    <p:sldId id="281" r:id="rId26"/>
    <p:sldId id="271" r:id="rId27"/>
    <p:sldId id="290" r:id="rId28"/>
    <p:sldId id="295" r:id="rId29"/>
    <p:sldId id="282" r:id="rId30"/>
    <p:sldId id="272" r:id="rId31"/>
    <p:sldId id="301" r:id="rId32"/>
    <p:sldId id="300" r:id="rId33"/>
    <p:sldId id="291" r:id="rId3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775" autoAdjust="0"/>
  </p:normalViewPr>
  <p:slideViewPr>
    <p:cSldViewPr>
      <p:cViewPr varScale="1">
        <p:scale>
          <a:sx n="113" d="100"/>
          <a:sy n="113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0316977-B915-4696-AC94-F9FCBA556AEA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637A850-203B-486C-9C26-2823391943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4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8AACCC6-B7B1-42D1-8EFA-BF1B6C448793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312753-C96A-48E6-B1A3-0B564885E6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72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92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2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116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Plus qu’une cotisation restante en 2017, chèque égaré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24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4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2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0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213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86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17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225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31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759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année</a:t>
            </a:r>
            <a:r>
              <a:rPr lang="fr-FR" baseline="0" dirty="0"/>
              <a:t> 4 marches réalisées, il reste 2 ou 3 marches à faire cette année.</a:t>
            </a:r>
          </a:p>
          <a:p>
            <a:r>
              <a:rPr lang="fr-FR" dirty="0"/>
              <a:t>Plan du lotissement : à destination des pompiers et autres services d’urgence et livreurs. Monsieur</a:t>
            </a:r>
            <a:r>
              <a:rPr lang="fr-FR" baseline="0" dirty="0"/>
              <a:t> POIZAT a un plan qui pourrait utilisé comme base.</a:t>
            </a:r>
          </a:p>
          <a:p>
            <a:r>
              <a:rPr lang="fr-FR" baseline="0" dirty="0"/>
              <a:t>Aide Noyer et paradis pour le plan.</a:t>
            </a:r>
          </a:p>
          <a:p>
            <a:r>
              <a:rPr lang="fr-FR" baseline="0" dirty="0"/>
              <a:t>Panneau d’affichage : remettre un panneau ? En métal cette fois ? Attention à cet endroit des gaines passent. Le prix d’un panneau – environ 1500 euros.</a:t>
            </a:r>
          </a:p>
          <a:p>
            <a:r>
              <a:rPr lang="fr-FR" baseline="0" dirty="0"/>
              <a:t>Ou tableau à fixer sur des murs – garages des </a:t>
            </a:r>
            <a:r>
              <a:rPr lang="fr-FR" baseline="0" dirty="0" err="1"/>
              <a:t>garden</a:t>
            </a:r>
            <a:r>
              <a:rPr lang="fr-FR" baseline="0" dirty="0"/>
              <a:t> home – à demander – 400 euros (1m30 x 1m) – Mettre un seul panneau ou 2 ?</a:t>
            </a:r>
          </a:p>
          <a:p>
            <a:endParaRPr lang="fr-FR" baseline="0" dirty="0"/>
          </a:p>
          <a:p>
            <a:r>
              <a:rPr lang="fr-FR" baseline="0" dirty="0"/>
              <a:t>Intérêt : communiquer sur la fibre , compte rendu réunion, petites annonces personnelles </a:t>
            </a:r>
            <a:r>
              <a:rPr lang="fr-FR" baseline="0" dirty="0" err="1"/>
              <a:t>etc</a:t>
            </a:r>
            <a:r>
              <a:rPr lang="fr-FR" baseline="0" dirty="0"/>
              <a:t>…</a:t>
            </a:r>
          </a:p>
          <a:p>
            <a:endParaRPr lang="fr-FR" baseline="0" dirty="0"/>
          </a:p>
          <a:p>
            <a:r>
              <a:rPr lang="fr-FR" baseline="0" dirty="0"/>
              <a:t>L’ancien panneau pas pratique car au milieu de la route. Est-ce qu’on est d’accord pour le faire ou pas ?</a:t>
            </a:r>
          </a:p>
          <a:p>
            <a:r>
              <a:rPr lang="fr-FR" baseline="0" dirty="0"/>
              <a:t>Ne garder que le panneau à l’entrée ????</a:t>
            </a:r>
          </a:p>
          <a:p>
            <a:endParaRPr lang="fr-FR" baseline="0" dirty="0"/>
          </a:p>
          <a:p>
            <a:r>
              <a:rPr lang="fr-FR" baseline="0" dirty="0"/>
              <a:t>Mettre le plan à l’entrée du lotissement ?</a:t>
            </a:r>
          </a:p>
          <a:p>
            <a:endParaRPr lang="fr-FR" baseline="0" dirty="0"/>
          </a:p>
          <a:p>
            <a:r>
              <a:rPr lang="fr-FR" baseline="0" dirty="0"/>
              <a:t>Mettre le panneau cassé à côté de celui à l’entrée du lotissement  pour cette année =&gt; reste juste le scellement du panneau à faire</a:t>
            </a:r>
          </a:p>
          <a:p>
            <a:pPr>
              <a:buFont typeface="Symbol"/>
              <a:buChar char="Þ"/>
            </a:pPr>
            <a:r>
              <a:rPr lang="fr-FR" baseline="0" dirty="0"/>
              <a:t> SOLUTION RETENUE !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pPr>
              <a:buFont typeface="Symbol"/>
              <a:buChar char="Þ"/>
            </a:pPr>
            <a:r>
              <a:rPr lang="fr-FR" baseline="0" dirty="0"/>
              <a:t> Le bois de la dame en entamé des démarches auprès de la Mairie – à cause des arbres du bief qui tombent.</a:t>
            </a:r>
          </a:p>
          <a:p>
            <a:pPr>
              <a:buFont typeface="Symbol"/>
              <a:buChar char="Þ"/>
            </a:pPr>
            <a:r>
              <a:rPr lang="fr-FR" baseline="0" dirty="0"/>
              <a:t> Après dernier échange avec la mairie – c’est Loire forez qui s’occupe du dosser – Réunion prévue avec la Mairie le 4 juin 2019 à 11h.</a:t>
            </a:r>
          </a:p>
          <a:p>
            <a:pPr>
              <a:buFont typeface="Symbol"/>
              <a:buChar char="Þ"/>
            </a:pPr>
            <a:r>
              <a:rPr lang="fr-FR" baseline="0" dirty="0"/>
              <a:t> La mairie coupe les arbres tombés. Pour les arbres encore debout et faire de la prévention – Loire forez qui s’occupe maintenant de ça.</a:t>
            </a:r>
          </a:p>
          <a:p>
            <a:pPr>
              <a:buFont typeface="Symbol"/>
              <a:buChar char="Þ"/>
            </a:pPr>
            <a:r>
              <a:rPr lang="fr-FR" baseline="0" dirty="0"/>
              <a:t> Voir avec le bois de la dame en fin d’année si rien n’est fait pour financer nous même l’abattage, à faire faire par un professionnel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CHICANES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Le long du bief, circulation de motos et 2 roues, proposition de mise en place de chicanes. Mettre des barrières ou les poussettes puissent passer.</a:t>
            </a:r>
          </a:p>
          <a:p>
            <a:pPr>
              <a:buFont typeface="Symbol"/>
              <a:buNone/>
            </a:pPr>
            <a:endParaRPr lang="fr-FR" baseline="0" dirty="0"/>
          </a:p>
          <a:p>
            <a:pPr>
              <a:buFont typeface="Symbol"/>
              <a:buNone/>
            </a:pPr>
            <a:r>
              <a:rPr lang="fr-FR" baseline="0" dirty="0"/>
              <a:t>ESPACES VERTS : faire baisser le coût ?  </a:t>
            </a:r>
          </a:p>
          <a:p>
            <a:pPr>
              <a:buFont typeface="Symbol"/>
              <a:buNone/>
            </a:pPr>
            <a:r>
              <a:rPr lang="fr-FR" baseline="0" dirty="0"/>
              <a:t>Le bureau rappelle qu’il y a pas mal de boulot, le prestataire a changé et le travail est mieux fait. Compte tenu du travail à réaliser, le coût n’est pas si élevé.</a:t>
            </a:r>
          </a:p>
          <a:p>
            <a:pPr>
              <a:buFont typeface="Symbol"/>
              <a:buChar char="Þ"/>
            </a:pPr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8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813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44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44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442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225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33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9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8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03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9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9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86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11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753-C96A-48E6-B1A3-0B564885E69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F66A-FF90-4358-8E39-4424F1AF4377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21B96930-CB0B-4169-9CC6-E0C89AF2E9F9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FA284D80-5E1F-4BF0-B967-528A25EDF2B9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432D4F75-30D2-49ED-B1A9-2B459DE2409E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8F71EFAF-93B6-4AB0-822B-A336EDE11B39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08ADA17F-5586-4D13-8C58-506F03C897D3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78A89B45-D0E2-448F-B019-2F7B4CF1E8A7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D72-9B07-4909-8FA6-BF71B1581CDB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C8E7-C8B5-4CF8-A2EF-9ECCCB391131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9068-B14F-48E0-BB10-022D859EB4A4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C860-9E79-43A0-8A98-61819C14BD73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4355-4C1D-4EF4-9E8F-71B1381A5064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022-89D2-4A83-A18A-BF493EAB6A62}" type="datetime1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918-28ED-4A76-805A-F991586378AC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7B1C-9725-4F76-AFDA-06522079309E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4F21-C47C-4546-B9AE-69A63AFCCDF8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6705-ECCE-44F6-AB13-45C400827ECD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 eaLnBrk="1" latinLnBrk="0" hangingPunct="1"/>
            <a:fld id="{B6A5CADB-8DC3-42E7-9237-12E06093B63F}" type="datetime1">
              <a:rPr lang="en-US" smtClean="0"/>
              <a:t>11/3/2021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15" y="6597352"/>
            <a:ext cx="9082985" cy="2606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 sz="1400" smtClean="0">
                <a:solidFill>
                  <a:schemeClr val="tx2"/>
                </a:solidFill>
              </a:rPr>
              <a:t>Assemblée Générale de l'Association Syndicale Libre du Vieux Moulin du 18 juin 2021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lvieuxmoulin.f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slvieuxmoulin.f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fr-FR" dirty="0"/>
              <a:t>ASL Le Vieux Moulin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7272808" cy="43204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Assemblée </a:t>
            </a:r>
            <a:r>
              <a:rPr lang="fr-FR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généRale</a:t>
            </a:r>
            <a:r>
              <a:rPr lang="fr-FR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18 juin 2021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3" y="1916832"/>
            <a:ext cx="3059832" cy="204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21" y="4533780"/>
            <a:ext cx="2724336" cy="181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4" y="4437112"/>
            <a:ext cx="2806940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7606359" cy="1103784"/>
          </a:xfrm>
        </p:spPr>
        <p:txBody>
          <a:bodyPr/>
          <a:lstStyle/>
          <a:p>
            <a:pPr algn="ctr"/>
            <a:r>
              <a:rPr lang="fr-FR" sz="3200" dirty="0"/>
              <a:t>Approbation des comptes de l’exercice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132440" cy="3168352"/>
          </a:xfrm>
        </p:spPr>
        <p:txBody>
          <a:bodyPr>
            <a:normAutofit/>
          </a:bodyPr>
          <a:lstStyle/>
          <a:p>
            <a:r>
              <a:rPr lang="fr-FR" dirty="0"/>
              <a:t>Après avoir pris connaissance des comptes du syndicat, l’assemblée approuve à l’unanimité, les comptes de l’exercice du 01/01/2020 au 31/12/2020</a:t>
            </a:r>
          </a:p>
          <a:p>
            <a:pPr marL="1438275">
              <a:buNone/>
            </a:pPr>
            <a:endParaRPr lang="fr-FR" dirty="0"/>
          </a:p>
          <a:p>
            <a:pPr marL="1438275"/>
            <a:r>
              <a:rPr lang="fr-FR" dirty="0"/>
              <a:t>Votent contre :  0 </a:t>
            </a:r>
          </a:p>
          <a:p>
            <a:pPr marL="1438275"/>
            <a:r>
              <a:rPr lang="fr-FR" dirty="0"/>
              <a:t>S’abstiennent :  0 </a:t>
            </a:r>
          </a:p>
          <a:p>
            <a:pPr marL="1438275"/>
            <a:r>
              <a:rPr lang="fr-FR" dirty="0"/>
              <a:t>Votent pour : 100%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8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fr-FR" dirty="0"/>
              <a:t>Bilan Prévisionnel 2021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25140"/>
              </p:ext>
            </p:extLst>
          </p:nvPr>
        </p:nvGraphicFramePr>
        <p:xfrm>
          <a:off x="323528" y="1556792"/>
          <a:ext cx="8496944" cy="5073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7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DEPENSE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Assurance AVIVA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Assainissement Curage du Forez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6 200 €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SAUR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EDF - Pompes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Papeterie / Fournitures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Frais de courrier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30 €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229381817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Trésor Public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Ets </a:t>
                      </a:r>
                      <a:r>
                        <a:rPr lang="fr-F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Gouteyron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6 500 €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Travaux espaces verts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10189990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MDA (Photocopies)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Cotisation ADCN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location salle AG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767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entretien station  relevage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site internet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Divers - fonctionnement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1 300 €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="" xmlns:a16="http://schemas.microsoft.com/office/drawing/2014/main" val="3578923037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TOTAL DEPENSE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17 621 €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7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COTISATIONS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15 515 €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SAS REDURON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EURIGEST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CITE NOUVELLE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Intérêt livret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>
                          <a:effectLst/>
                        </a:rPr>
                        <a:t> </a:t>
                      </a:r>
                      <a:endParaRPr lang="fr-FR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TOTAL REVENU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15 515 €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73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 2021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rgbClr val="10DE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- 2396 €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rgbClr val="10DE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81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pPr algn="ctr"/>
            <a:r>
              <a:rPr lang="fr-FR" dirty="0"/>
              <a:t>Approbation du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BE48D4-8284-4CEE-B1B4-7F52C664117A}"/>
              </a:ext>
            </a:extLst>
          </p:cNvPr>
          <p:cNvSpPr/>
          <p:nvPr/>
        </p:nvSpPr>
        <p:spPr>
          <a:xfrm>
            <a:off x="323528" y="16967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Après délibération, l’assemblée approuve à l’unanimité le budget prévisionnel pour l’exercice du 01/01/21 au 31/12/21.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438275">
              <a:spcAft>
                <a:spcPts val="0"/>
              </a:spcAft>
              <a:tabLst>
                <a:tab pos="1890395" algn="l"/>
              </a:tabLst>
            </a:pPr>
            <a:r>
              <a:rPr lang="fr-FR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Votent contre :  0</a:t>
            </a:r>
          </a:p>
          <a:p>
            <a:pPr marL="1438275">
              <a:spcAft>
                <a:spcPts val="0"/>
              </a:spcAft>
              <a:tabLst>
                <a:tab pos="1890395" algn="l"/>
              </a:tabLst>
            </a:pPr>
            <a:r>
              <a:rPr lang="fr-FR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S’abstiennent :  0</a:t>
            </a:r>
          </a:p>
          <a:p>
            <a:pPr marL="1438275">
              <a:spcAft>
                <a:spcPts val="0"/>
              </a:spcAft>
              <a:tabLst>
                <a:tab pos="1890395" algn="l"/>
              </a:tabLst>
            </a:pPr>
            <a:r>
              <a:rPr lang="fr-FR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- Votent pour  :  100%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4581128"/>
            <a:ext cx="8136904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Commentaire</a:t>
            </a:r>
            <a:r>
              <a:rPr lang="fr-FR" dirty="0">
                <a:solidFill>
                  <a:schemeClr val="bg1"/>
                </a:solidFill>
              </a:rPr>
              <a:t> : dans la cotisation, pas de provision pour le compte épargne, pas nécessaire pour le moment.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20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fr-FR" dirty="0"/>
              <a:t>Cotisation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1412776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Cotisations absentes au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XX/XX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/2020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4365104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Montant de la cotisation 2021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65920" y="4970248"/>
            <a:ext cx="80648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105 €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74120"/>
              </p:ext>
            </p:extLst>
          </p:nvPr>
        </p:nvGraphicFramePr>
        <p:xfrm>
          <a:off x="694061" y="2060848"/>
          <a:ext cx="80544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4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23437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9577107-7BE3-4825-B482-0AB425C8F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9" y="2439654"/>
            <a:ext cx="350952" cy="350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6021288"/>
            <a:ext cx="7992888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Changement de chiffre de la cotisation chaque année, pour pouvoir plus facilement tracer les cotisations dans les comptes d’une année à l’autre.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1695629-E3FF-4C8C-AD7F-BFBF484A7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00" y="2790016"/>
            <a:ext cx="350952" cy="3509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64475C51-82B1-461B-A693-D979F1B57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08" y="3569021"/>
            <a:ext cx="364035" cy="3640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D692F66-DCD0-436B-A5C5-60337CEBE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84" y="3190168"/>
            <a:ext cx="350952" cy="350952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23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fr-FR" dirty="0"/>
              <a:t>Cotisation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484784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Proposition montant de la cotisation 2022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94061" y="2161053"/>
            <a:ext cx="80648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104 €</a:t>
            </a:r>
          </a:p>
        </p:txBody>
      </p:sp>
      <p:sp>
        <p:nvSpPr>
          <p:cNvPr id="14" name="Rectangle à coins arrondis 5">
            <a:extLst>
              <a:ext uri="{FF2B5EF4-FFF2-40B4-BE49-F238E27FC236}">
                <a16:creationId xmlns="" xmlns:a16="http://schemas.microsoft.com/office/drawing/2014/main" id="{C305F39E-AC0A-4FE1-824E-43480C5BD3B9}"/>
              </a:ext>
            </a:extLst>
          </p:cNvPr>
          <p:cNvSpPr/>
          <p:nvPr/>
        </p:nvSpPr>
        <p:spPr>
          <a:xfrm>
            <a:off x="683568" y="4869160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Proposition montant de la cotisation 2024</a:t>
            </a:r>
          </a:p>
        </p:txBody>
      </p:sp>
      <p:sp>
        <p:nvSpPr>
          <p:cNvPr id="15" name="Rectangle à coins arrondis 6">
            <a:extLst>
              <a:ext uri="{FF2B5EF4-FFF2-40B4-BE49-F238E27FC236}">
                <a16:creationId xmlns="" xmlns:a16="http://schemas.microsoft.com/office/drawing/2014/main" id="{442F52FF-9162-437E-BE5E-94C8DCA770A8}"/>
              </a:ext>
            </a:extLst>
          </p:cNvPr>
          <p:cNvSpPr/>
          <p:nvPr/>
        </p:nvSpPr>
        <p:spPr>
          <a:xfrm>
            <a:off x="694061" y="5545429"/>
            <a:ext cx="80648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102 €</a:t>
            </a:r>
          </a:p>
        </p:txBody>
      </p:sp>
      <p:sp>
        <p:nvSpPr>
          <p:cNvPr id="3" name="Rectangle à coins arrondis 5">
            <a:extLst>
              <a:ext uri="{FF2B5EF4-FFF2-40B4-BE49-F238E27FC236}">
                <a16:creationId xmlns="" xmlns:a16="http://schemas.microsoft.com/office/drawing/2014/main" id="{6DC89120-AF09-425A-8610-2236FA0606EC}"/>
              </a:ext>
            </a:extLst>
          </p:cNvPr>
          <p:cNvSpPr/>
          <p:nvPr/>
        </p:nvSpPr>
        <p:spPr>
          <a:xfrm>
            <a:off x="683568" y="3169165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Proposition montant de la cotisation 2023</a:t>
            </a:r>
          </a:p>
        </p:txBody>
      </p:sp>
      <p:sp>
        <p:nvSpPr>
          <p:cNvPr id="4" name="Rectangle à coins arrondis 6">
            <a:extLst>
              <a:ext uri="{FF2B5EF4-FFF2-40B4-BE49-F238E27FC236}">
                <a16:creationId xmlns="" xmlns:a16="http://schemas.microsoft.com/office/drawing/2014/main" id="{2A92C174-7DB9-46DF-8783-5D323C8299C1}"/>
              </a:ext>
            </a:extLst>
          </p:cNvPr>
          <p:cNvSpPr/>
          <p:nvPr/>
        </p:nvSpPr>
        <p:spPr>
          <a:xfrm>
            <a:off x="694061" y="3845434"/>
            <a:ext cx="80648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103 €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5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65217"/>
            <a:ext cx="8568952" cy="4816112"/>
          </a:xfrm>
        </p:spPr>
        <p:txBody>
          <a:bodyPr>
            <a:normAutofit/>
          </a:bodyPr>
          <a:lstStyle/>
          <a:p>
            <a:r>
              <a:rPr lang="fr-FR" i="1" dirty="0"/>
              <a:t>Plan du lotissement à l’entrée</a:t>
            </a:r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B01CBB2D-51D4-4381-B779-B08F54B6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réalisés</a:t>
            </a:r>
          </a:p>
        </p:txBody>
      </p:sp>
      <p:pic>
        <p:nvPicPr>
          <p:cNvPr id="4" name="Image 3" descr="Une image contenant texte, arbre&#10;&#10;Description générée automatiquement">
            <a:extLst>
              <a:ext uri="{FF2B5EF4-FFF2-40B4-BE49-F238E27FC236}">
                <a16:creationId xmlns="" xmlns:a16="http://schemas.microsoft.com/office/drawing/2014/main" id="{28E68680-495B-4A4C-9C61-84CCE61F6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47" r="22047"/>
          <a:stretch/>
        </p:blipFill>
        <p:spPr>
          <a:xfrm rot="5400000">
            <a:off x="3025899" y="1518717"/>
            <a:ext cx="6858000" cy="33337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4293096"/>
            <a:ext cx="4032448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Demande ancienne et récurrente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Réalisation du support en Inox pour la durabilité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82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65217"/>
            <a:ext cx="8568952" cy="4816112"/>
          </a:xfrm>
        </p:spPr>
        <p:txBody>
          <a:bodyPr>
            <a:normAutofit/>
          </a:bodyPr>
          <a:lstStyle/>
          <a:p>
            <a:r>
              <a:rPr lang="fr-FR" i="1" dirty="0"/>
              <a:t>Panneau d’affichage</a:t>
            </a:r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B01CBB2D-51D4-4381-B779-B08F54B6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réalisés</a:t>
            </a:r>
          </a:p>
        </p:txBody>
      </p:sp>
      <p:pic>
        <p:nvPicPr>
          <p:cNvPr id="6" name="Image 5" descr="Une image contenant arbre, extérieur, plante&#10;&#10;Description générée automatiquement">
            <a:extLst>
              <a:ext uri="{FF2B5EF4-FFF2-40B4-BE49-F238E27FC236}">
                <a16:creationId xmlns="" xmlns:a16="http://schemas.microsoft.com/office/drawing/2014/main" id="{457AF559-B9B3-4D30-98FB-5A533AD92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23" r="19423"/>
          <a:stretch/>
        </p:blipFill>
        <p:spPr>
          <a:xfrm rot="5400000">
            <a:off x="3155432" y="1446709"/>
            <a:ext cx="6858000" cy="3333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4293096"/>
            <a:ext cx="4032448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Rénovation de l’ancien panneau d’affichage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Affichage commun </a:t>
            </a:r>
            <a:r>
              <a:rPr lang="fr-FR" dirty="0" err="1" smtClean="0"/>
              <a:t>co-propriétaires</a:t>
            </a:r>
            <a:r>
              <a:rPr lang="fr-FR" dirty="0" smtClean="0"/>
              <a:t> avec zone réservée ASL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040560"/>
          </a:xfrm>
        </p:spPr>
        <p:txBody>
          <a:bodyPr>
            <a:normAutofit/>
          </a:bodyPr>
          <a:lstStyle/>
          <a:p>
            <a:r>
              <a:rPr lang="fr-FR" i="1" dirty="0"/>
              <a:t>Ajout de chicanes pour l’accès au Bief</a:t>
            </a:r>
          </a:p>
          <a:p>
            <a:r>
              <a:rPr lang="fr-FR" i="1" dirty="0"/>
              <a:t>Panneaux « interdits aux véhicules motorisés » </a:t>
            </a:r>
            <a:r>
              <a:rPr lang="fr-FR" i="1" dirty="0" smtClean="0"/>
              <a:t>posés</a:t>
            </a:r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0B5F888B-9BC2-4EC0-B4EA-D732ABBB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réalisés</a:t>
            </a:r>
          </a:p>
        </p:txBody>
      </p:sp>
      <p:pic>
        <p:nvPicPr>
          <p:cNvPr id="4" name="Image 3" descr="Une image contenant texte, herbe, extérieur, arbre&#10;&#10;Description générée automatiquement">
            <a:extLst>
              <a:ext uri="{FF2B5EF4-FFF2-40B4-BE49-F238E27FC236}">
                <a16:creationId xmlns="" xmlns:a16="http://schemas.microsoft.com/office/drawing/2014/main" id="{6B25B2F4-030D-4DEC-96D0-A55F4E273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5440731" cy="2644800"/>
          </a:xfrm>
          <a:prstGeom prst="rect">
            <a:avLst/>
          </a:prstGeom>
        </p:spPr>
      </p:pic>
      <p:pic>
        <p:nvPicPr>
          <p:cNvPr id="6" name="Image 5" descr="Une image contenant herbe, arbre, extérieur, plante&#10;&#10;Description générée automatiquement">
            <a:extLst>
              <a:ext uri="{FF2B5EF4-FFF2-40B4-BE49-F238E27FC236}">
                <a16:creationId xmlns="" xmlns:a16="http://schemas.microsoft.com/office/drawing/2014/main" id="{05ECF413-5C9D-4720-944C-F7E26BBEC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71" y="4206466"/>
            <a:ext cx="5066525" cy="24628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496" y="5437913"/>
            <a:ext cx="3862467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Permet de supprimer les passages rapides de 2 roues motorisés et quads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26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040560"/>
          </a:xfrm>
        </p:spPr>
        <p:txBody>
          <a:bodyPr>
            <a:normAutofit/>
          </a:bodyPr>
          <a:lstStyle/>
          <a:p>
            <a:r>
              <a:rPr lang="fr-FR" i="1" dirty="0"/>
              <a:t>Barrières Garden Home + Pose de rochers</a:t>
            </a:r>
          </a:p>
          <a:p>
            <a:pPr marL="0" indent="0">
              <a:buNone/>
            </a:pPr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0B5F888B-9BC2-4EC0-B4EA-D732ABBB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réalisés</a:t>
            </a:r>
          </a:p>
        </p:txBody>
      </p:sp>
      <p:pic>
        <p:nvPicPr>
          <p:cNvPr id="4" name="Image 3" descr="Une image contenant herbe, extérieur, ciel, maison&#10;&#10;Description générée automatiquement">
            <a:extLst>
              <a:ext uri="{FF2B5EF4-FFF2-40B4-BE49-F238E27FC236}">
                <a16:creationId xmlns="" xmlns:a16="http://schemas.microsoft.com/office/drawing/2014/main" id="{3FB2638F-F60D-47BB-AC0A-5244A50D9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9435"/>
            <a:ext cx="7380312" cy="3587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568" y="5867202"/>
            <a:ext cx="8208912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Mise en place de cailloux dans la zone du « U » et d’une barrière pour empêcher l’accès. Constat de son efficacité malgré un début difficile.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92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Débat stationnements </a:t>
            </a:r>
            <a:r>
              <a:rPr lang="fr-FR" dirty="0" err="1" smtClean="0"/>
              <a:t>génants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484" y="2052919"/>
            <a:ext cx="7272908" cy="4195481"/>
          </a:xfrm>
          <a:solidFill>
            <a:schemeClr val="accent5"/>
          </a:solidFill>
        </p:spPr>
        <p:txBody>
          <a:bodyPr/>
          <a:lstStyle/>
          <a:p>
            <a:r>
              <a:rPr lang="fr-FR" dirty="0"/>
              <a:t>Débats sur la conduite à tenir à propos des gènes dues aux voitures mal stationnées sur la voie publique. De l’avis général la discussion diplomatique est à privilégier et l’appel à la police municipal pour régler les problèmes n’est a utiliser qu’en dernier recours.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02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Ouverture de séance …? ? Quelqu’un a  pris des notes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23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en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816112"/>
          </a:xfrm>
        </p:spPr>
        <p:txBody>
          <a:bodyPr>
            <a:normAutofit/>
          </a:bodyPr>
          <a:lstStyle/>
          <a:p>
            <a:r>
              <a:rPr lang="fr-FR" sz="1800" i="1" dirty="0"/>
              <a:t>Etude pour l’état des arbres</a:t>
            </a:r>
          </a:p>
          <a:p>
            <a:pPr marL="0" indent="0">
              <a:buNone/>
            </a:pPr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776CDBF-4052-4EDF-923F-05746419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2" y="1988840"/>
            <a:ext cx="7695475" cy="453288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90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en cours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4EDB4E9-AF9E-445C-8B44-E337AB836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41792"/>
            <a:ext cx="7452320" cy="5537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401" y="1334436"/>
            <a:ext cx="714259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Présentations de l’étude des arbres avec focus sur les sujets à supprimer, notamment une stratégie de remplacement des peupliers, au bord du bassin de rétention, coté habitation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5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53249"/>
            <a:ext cx="4176464" cy="4816112"/>
          </a:xfrm>
        </p:spPr>
        <p:txBody>
          <a:bodyPr>
            <a:normAutofit/>
          </a:bodyPr>
          <a:lstStyle/>
          <a:p>
            <a:r>
              <a:rPr lang="fr-FR" i="1" dirty="0"/>
              <a:t>Escalier entre le bois de la dame et le Vieux Moulin</a:t>
            </a:r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561B26D2-C5C1-4425-BD91-8974491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en Cours </a:t>
            </a:r>
          </a:p>
        </p:txBody>
      </p:sp>
      <p:pic>
        <p:nvPicPr>
          <p:cNvPr id="4" name="Image 3" descr="Une image contenant extérieur, pierre, plante, ciment&#10;&#10;Description générée automatiquement">
            <a:extLst>
              <a:ext uri="{FF2B5EF4-FFF2-40B4-BE49-F238E27FC236}">
                <a16:creationId xmlns="" xmlns:a16="http://schemas.microsoft.com/office/drawing/2014/main" id="{7B59CCF2-D04C-49A6-8A2A-96DF45631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23" r="17323"/>
          <a:stretch/>
        </p:blipFill>
        <p:spPr>
          <a:xfrm rot="5400000">
            <a:off x="2953891" y="1662733"/>
            <a:ext cx="6858000" cy="3333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353" y="4239766"/>
            <a:ext cx="4368647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dirty="0"/>
              <a:t>Remplacement des marches de l’escalier au bout du lotissement. Demande de volontaires. Prévisionnel de date vers </a:t>
            </a:r>
            <a:r>
              <a:rPr lang="fr-FR" dirty="0" smtClean="0"/>
              <a:t>septembre/octobre. </a:t>
            </a:r>
            <a:r>
              <a:rPr lang="fr-FR" dirty="0"/>
              <a:t>2 personnes </a:t>
            </a:r>
            <a:r>
              <a:rPr lang="fr-FR" dirty="0" smtClean="0"/>
              <a:t>volontaires. Merci à elles.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5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53249"/>
            <a:ext cx="8712968" cy="4816112"/>
          </a:xfrm>
        </p:spPr>
        <p:txBody>
          <a:bodyPr>
            <a:normAutofit/>
          </a:bodyPr>
          <a:lstStyle/>
          <a:p>
            <a:r>
              <a:rPr lang="fr-FR" sz="1800" i="1" dirty="0"/>
              <a:t>Journée annuelle de nettoyage du lotissement, sur la base du volontariat avec une tombola pour les participants (en 2021)</a:t>
            </a:r>
          </a:p>
          <a:p>
            <a:endParaRPr lang="fr-FR" sz="1800" i="1" dirty="0"/>
          </a:p>
          <a:p>
            <a:endParaRPr lang="fr-FR" sz="1800" i="1" dirty="0"/>
          </a:p>
          <a:p>
            <a:endParaRPr lang="fr-FR" sz="1800" i="1" dirty="0"/>
          </a:p>
          <a:p>
            <a:endParaRPr lang="fr-FR" sz="1800" i="1" dirty="0"/>
          </a:p>
          <a:p>
            <a:endParaRPr lang="fr-FR" sz="1800" i="1" dirty="0"/>
          </a:p>
          <a:p>
            <a:r>
              <a:rPr lang="fr-FR" sz="1800" i="1" dirty="0"/>
              <a:t>Fête des voisins</a:t>
            </a: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5" name="Image 4" descr="Une image contenant route, herbe, extérieur, rue&#10;&#10;Description générée automatiquement">
            <a:extLst>
              <a:ext uri="{FF2B5EF4-FFF2-40B4-BE49-F238E27FC236}">
                <a16:creationId xmlns="" xmlns:a16="http://schemas.microsoft.com/office/drawing/2014/main" id="{3A9CD71D-2EFF-4834-A0A1-D5AC0D274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2891038"/>
            <a:ext cx="2456892" cy="1382002"/>
          </a:xfrm>
          <a:prstGeom prst="rect">
            <a:avLst/>
          </a:prstGeom>
        </p:spPr>
      </p:pic>
      <p:pic>
        <p:nvPicPr>
          <p:cNvPr id="7" name="Image 6" descr="Une image contenant table, gâteau, assis, couvert&#10;&#10;Description générée automatiquement">
            <a:extLst>
              <a:ext uri="{FF2B5EF4-FFF2-40B4-BE49-F238E27FC236}">
                <a16:creationId xmlns="" xmlns:a16="http://schemas.microsoft.com/office/drawing/2014/main" id="{E8353872-F2CE-4EBB-A811-9DF2A5DA5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6507" y="3302685"/>
            <a:ext cx="2650279" cy="1490782"/>
          </a:xfrm>
          <a:prstGeom prst="rect">
            <a:avLst/>
          </a:prstGeom>
        </p:spPr>
      </p:pic>
      <p:pic>
        <p:nvPicPr>
          <p:cNvPr id="9" name="Image 8" descr="Une image contenant herbe, extérieur, boule, jeu&#10;&#10;Description générée automatiquement">
            <a:extLst>
              <a:ext uri="{FF2B5EF4-FFF2-40B4-BE49-F238E27FC236}">
                <a16:creationId xmlns="" xmlns:a16="http://schemas.microsoft.com/office/drawing/2014/main" id="{9FCC391E-7569-4CD7-84B7-F6DBD204C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72708"/>
            <a:ext cx="1872208" cy="140415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561B26D2-C5C1-4425-BD91-8974491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en Cours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096" y="5013176"/>
            <a:ext cx="4368647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dirty="0"/>
              <a:t>Intention d’une fête des voisins l’an prochain. Demande de volontaires motivés pour l’organisation.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79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53249"/>
            <a:ext cx="8712968" cy="4816112"/>
          </a:xfrm>
        </p:spPr>
        <p:txBody>
          <a:bodyPr>
            <a:normAutofit/>
          </a:bodyPr>
          <a:lstStyle/>
          <a:p>
            <a:r>
              <a:rPr lang="fr-FR" i="1" dirty="0"/>
              <a:t>Composteur collectif</a:t>
            </a:r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561B26D2-C5C1-4425-BD91-89744914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214598" cy="1400530"/>
          </a:xfrm>
        </p:spPr>
        <p:txBody>
          <a:bodyPr/>
          <a:lstStyle/>
          <a:p>
            <a:r>
              <a:rPr lang="fr-FR" dirty="0"/>
              <a:t>Projets en Cours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4B627E9-F286-45AD-9258-26EEEAE2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5050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260101"/>
            <a:ext cx="8617119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dirty="0"/>
              <a:t>Composteur </a:t>
            </a:r>
            <a:r>
              <a:rPr lang="fr-FR" dirty="0" smtClean="0"/>
              <a:t>mis en place gracieusement par Loire Forez Agglomération : </a:t>
            </a:r>
            <a:r>
              <a:rPr lang="fr-FR" dirty="0"/>
              <a:t>positionnement à l’entrée du </a:t>
            </a:r>
            <a:r>
              <a:rPr lang="fr-FR" dirty="0" smtClean="0"/>
              <a:t>lotissement. A usage de tous les copropriétaires et résidents.</a:t>
            </a:r>
          </a:p>
          <a:p>
            <a:r>
              <a:rPr lang="fr-FR" dirty="0" smtClean="0"/>
              <a:t>Gestion quotidienne par 3 référents  identifiés parmi les copropriétaires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Pas de remarques particulière en séance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1144" r="17427" b="19183"/>
          <a:stretch/>
        </p:blipFill>
        <p:spPr>
          <a:xfrm>
            <a:off x="5292080" y="3885050"/>
            <a:ext cx="3348372" cy="2808312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98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Fibre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052919"/>
            <a:ext cx="8568952" cy="4616441"/>
          </a:xfrm>
        </p:spPr>
        <p:txBody>
          <a:bodyPr>
            <a:normAutofit/>
          </a:bodyPr>
          <a:lstStyle/>
          <a:p>
            <a:r>
              <a:rPr lang="fr-FR" i="1" dirty="0"/>
              <a:t>Référent Fibre Optique pour le lotissement : Monsieur NOE</a:t>
            </a:r>
          </a:p>
          <a:p>
            <a:endParaRPr lang="fr-FR" i="1" dirty="0"/>
          </a:p>
          <a:p>
            <a:r>
              <a:rPr lang="fr-FR" i="1" dirty="0"/>
              <a:t>Le lotissement a fait l’acquisition d’une aiguille qu’il est possible d’emprunter – M. NOE</a:t>
            </a:r>
          </a:p>
          <a:p>
            <a:pPr lvl="1"/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425376" y="4725144"/>
            <a:ext cx="826388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dirty="0"/>
              <a:t>Rappel sur la fibre optique et mise à disponibilité d’une aiguille. Un des </a:t>
            </a:r>
            <a:r>
              <a:rPr lang="fr-FR" dirty="0" err="1"/>
              <a:t>co-propriétaires</a:t>
            </a:r>
            <a:r>
              <a:rPr lang="fr-FR" dirty="0"/>
              <a:t> indique que pour tout terrassement il est nécessaire de faire un DICT, demande intention de commencement de travaux. Déclaration via internet qui permet d’une part de se protéger de conséquences </a:t>
            </a:r>
            <a:r>
              <a:rPr lang="fr-FR" dirty="0" smtClean="0"/>
              <a:t>potentielles </a:t>
            </a:r>
            <a:r>
              <a:rPr lang="fr-FR" dirty="0"/>
              <a:t>et d’autre part de recevoir les plans des canalisations (gaz notamment).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18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Voisins Vigilants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539682" cy="1003175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066CA1B3-C7F3-4863-8339-B0C0C763C08F}"/>
              </a:ext>
            </a:extLst>
          </p:cNvPr>
          <p:cNvSpPr txBox="1">
            <a:spLocks/>
          </p:cNvSpPr>
          <p:nvPr/>
        </p:nvSpPr>
        <p:spPr>
          <a:xfrm>
            <a:off x="323528" y="2941296"/>
            <a:ext cx="6772455" cy="358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36 voisins inscrits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5536" y="5229200"/>
            <a:ext cx="807153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Nous invitons les gens à s’inscrire pour être informés des alertes diffusées par la gendarmerie.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710ABC7-DEFF-4E10-802F-A8B2E1D7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37" y="1434780"/>
            <a:ext cx="4284635" cy="3315723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1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Constructions / travaux</a:t>
            </a:r>
          </a:p>
          <a:p>
            <a:pPr marL="0" indent="0" algn="just">
              <a:buNone/>
            </a:pPr>
            <a:r>
              <a:rPr lang="fr-FR" u="sng" dirty="0"/>
              <a:t>Les demandes de travaux doivent nous être faites au préalable de la demande en mairie</a:t>
            </a:r>
            <a:r>
              <a:rPr lang="fr-FR" dirty="0"/>
              <a:t>. Pour rappel, celles-ci doivent respecter le PLU (Plan Local d’Urbanisme) et le cahier des charges afin de conserver une homogénéité dans le lotissement. </a:t>
            </a:r>
          </a:p>
          <a:p>
            <a:pPr marL="0" indent="0" algn="just">
              <a:buNone/>
            </a:pPr>
            <a:r>
              <a:rPr lang="fr-FR" dirty="0"/>
              <a:t>Le cahier reste applicable, pas de durée de péremption légale.</a:t>
            </a:r>
          </a:p>
          <a:p>
            <a:pPr marL="0" indent="0" algn="just">
              <a:buNone/>
            </a:pPr>
            <a:r>
              <a:rPr lang="fr-FR" dirty="0"/>
              <a:t>Il est téléchargeable sur le site de l’ASL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https://www.aslvieuxmoulin.fr/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Nota : Le nuancier pour la couleur des volets et des fenêtres n’existe plus. Les couleur blanche, verte ou marron ne sont plus les seules autorisées. </a:t>
            </a:r>
          </a:p>
          <a:p>
            <a:pPr marL="0" indent="0" algn="just">
              <a:buNone/>
            </a:pPr>
            <a:r>
              <a:rPr lang="fr-FR" dirty="0"/>
              <a:t>La seule contrainte restant à respecter et de coordonner la couleur de la porte d’entrée et du garage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Graphique 5" descr="Marteau">
            <a:extLst>
              <a:ext uri="{FF2B5EF4-FFF2-40B4-BE49-F238E27FC236}">
                <a16:creationId xmlns="" xmlns:a16="http://schemas.microsoft.com/office/drawing/2014/main" id="{16253CCA-B2C2-4F39-B8D9-58ECB8768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2774" y="260648"/>
            <a:ext cx="914400" cy="9144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43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>
            <a:normAutofit/>
          </a:bodyPr>
          <a:lstStyle/>
          <a:p>
            <a:r>
              <a:rPr lang="fr-FR" dirty="0"/>
              <a:t>Rappel sur le fonctionnement des eaux usées et eaux pluviales</a:t>
            </a:r>
          </a:p>
          <a:p>
            <a:pPr>
              <a:buNone/>
            </a:pPr>
            <a:r>
              <a:rPr lang="fr-FR" dirty="0"/>
              <a:t>Ne jamais raccorder vos eaux pluviales sur les eaux usées</a:t>
            </a:r>
          </a:p>
          <a:p>
            <a:pPr>
              <a:buNone/>
            </a:pPr>
            <a:r>
              <a:rPr lang="fr-FR" dirty="0"/>
              <a:t>La vidange de la piscine ne peut en aucun cas se faire sur la chaussée et les parties communes.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Graphique 5" descr="Marteau">
            <a:extLst>
              <a:ext uri="{FF2B5EF4-FFF2-40B4-BE49-F238E27FC236}">
                <a16:creationId xmlns="" xmlns:a16="http://schemas.microsoft.com/office/drawing/2014/main" id="{16253CCA-B2C2-4F39-B8D9-58ECB8768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2774" y="260648"/>
            <a:ext cx="914400" cy="9144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15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12568"/>
          </a:xfrm>
          <a:noFill/>
        </p:spPr>
        <p:txBody>
          <a:bodyPr>
            <a:normAutofit lnSpcReduction="10000"/>
          </a:bodyPr>
          <a:lstStyle/>
          <a:p>
            <a:r>
              <a:rPr lang="fr-FR" b="1" dirty="0"/>
              <a:t>Bruits de chantier / de bricolage</a:t>
            </a:r>
          </a:p>
          <a:p>
            <a:pPr marL="357188" indent="0">
              <a:buNone/>
            </a:pPr>
            <a:r>
              <a:rPr lang="fr-FR" dirty="0"/>
              <a:t>Respect des horaires pour Travaux de bricolage et de jardinage (https://www.stjust-strambert.fr/infos-pratiques-et-demarches/bien-vivre-ensemble/regles-de-bon-voisinnage/)</a:t>
            </a:r>
            <a:endParaRPr lang="fr-FR" sz="1100" b="1" dirty="0"/>
          </a:p>
          <a:p>
            <a:r>
              <a:rPr lang="fr-FR" dirty="0"/>
              <a:t>Les bruits de chantier ou de bricolage sont autorisés entre 7h et 20h du lundi au samedi (sauf dimanche et jours fériés).</a:t>
            </a:r>
          </a:p>
          <a:p>
            <a:r>
              <a:rPr lang="fr-FR" dirty="0"/>
              <a:t>Des exceptions peuvent être faite pour des interventions d’utilité publique urgente.</a:t>
            </a:r>
          </a:p>
          <a:p>
            <a:r>
              <a:rPr lang="fr-FR" dirty="0"/>
              <a:t>Les travaux de bricolage et de jardinage avec des équipements pouvant occasionner une nuisance sonore sont autorisés :</a:t>
            </a:r>
          </a:p>
          <a:p>
            <a:pPr marL="896938">
              <a:buFont typeface="Arial" pitchFamily="34" charset="0"/>
              <a:buChar char="•"/>
            </a:pPr>
            <a:r>
              <a:rPr lang="fr-FR" dirty="0"/>
              <a:t>du lundi au vendredi de 8h30 à 12h et de 14h30 à 19h30</a:t>
            </a:r>
          </a:p>
          <a:p>
            <a:pPr marL="896938">
              <a:buFont typeface="Arial" pitchFamily="34" charset="0"/>
              <a:buChar char="•"/>
            </a:pPr>
            <a:r>
              <a:rPr lang="fr-FR" dirty="0"/>
              <a:t>le samedi de 9h à 12h et de 15h à 19h</a:t>
            </a:r>
          </a:p>
          <a:p>
            <a:pPr marL="896938">
              <a:buFont typeface="Arial" pitchFamily="34" charset="0"/>
              <a:buChar char="•"/>
            </a:pPr>
            <a:r>
              <a:rPr lang="fr-FR" dirty="0"/>
              <a:t>les dimanches et jours fériés de 10h à 12h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Graphique 4" descr="Marteau">
            <a:extLst>
              <a:ext uri="{FF2B5EF4-FFF2-40B4-BE49-F238E27FC236}">
                <a16:creationId xmlns="" xmlns:a16="http://schemas.microsoft.com/office/drawing/2014/main" id="{24A6E274-26D1-4FC6-9BEA-12760429F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2774" y="260648"/>
            <a:ext cx="914400" cy="9144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91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Désignation du président de séance</a:t>
            </a:r>
          </a:p>
          <a:p>
            <a:pPr lvl="0"/>
            <a:r>
              <a:rPr lang="fr-FR" dirty="0"/>
              <a:t>Désignation des scrutateurs</a:t>
            </a:r>
          </a:p>
          <a:p>
            <a:pPr lvl="0"/>
            <a:r>
              <a:rPr lang="fr-FR" dirty="0"/>
              <a:t>Désignation du secrétaire de séance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du bureau et des différentes commissions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Rejoindre le Bureau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 de l’exercice 2020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Trésorerie / Epargne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Approbation des comptes de l'exercice 2020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Prévisionnel 2021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Approbation du Budget prévisionnel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Cotisation 2021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 en cours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 diverses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diverses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11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>
            <a:normAutofit/>
          </a:bodyPr>
          <a:lstStyle/>
          <a:p>
            <a:r>
              <a:rPr lang="fr-FR" dirty="0"/>
              <a:t>Règles de Stationnement</a:t>
            </a:r>
          </a:p>
          <a:p>
            <a:pPr lvl="1"/>
            <a:r>
              <a:rPr lang="fr-FR" dirty="0"/>
              <a:t>Ne pas stationner sur les trottoirs hormis pour des événements ponctuels</a:t>
            </a:r>
          </a:p>
          <a:p>
            <a:pPr lvl="1"/>
            <a:endParaRPr lang="fr-FR" dirty="0"/>
          </a:p>
          <a:p>
            <a:r>
              <a:rPr lang="fr-FR" dirty="0"/>
              <a:t>Rappel de la vitesse des véhicules dans le lotissement </a:t>
            </a:r>
          </a:p>
          <a:p>
            <a:endParaRPr lang="fr-FR" dirty="0"/>
          </a:p>
          <a:p>
            <a:r>
              <a:rPr lang="fr-FR" dirty="0"/>
              <a:t>Interdiction aux véhicules à moteur de circuler le long du Bief</a:t>
            </a:r>
          </a:p>
          <a:p>
            <a:pPr lvl="1"/>
            <a:r>
              <a:rPr lang="fr-FR" dirty="0"/>
              <a:t>Au delà de la bruyance, au vu des vitesses de certains, la cohabitation avec les promeneurs, enfants, poussettes etc.. n'est pas envisageable</a:t>
            </a:r>
          </a:p>
          <a:p>
            <a:pPr lvl="1"/>
            <a:endParaRPr lang="fr-FR" dirty="0"/>
          </a:p>
          <a:p>
            <a:r>
              <a:rPr lang="fr-FR" dirty="0"/>
              <a:t>Incivilité (crottes de chiens…)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5D534CA-57C6-4582-8A5B-4B3A1C70D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87" y="542649"/>
            <a:ext cx="626644" cy="577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91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diverses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3"/>
            <a:ext cx="8424936" cy="469160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dirty="0"/>
              <a:t>Pour rappel le cahier des charges est disponible sur le site de l’ASL. Le bureau engage chacun à bien le consulter pour faire la part des choses entre ce qui tient des croyances de ce qui est factuel.</a:t>
            </a:r>
          </a:p>
          <a:p>
            <a:r>
              <a:rPr lang="fr-FR" dirty="0" smtClean="0"/>
              <a:t>Question </a:t>
            </a:r>
            <a:r>
              <a:rPr lang="fr-FR" dirty="0"/>
              <a:t>concernant le tapage nocturne : appel de la gendarmerie.</a:t>
            </a:r>
          </a:p>
          <a:p>
            <a:r>
              <a:rPr lang="fr-FR" dirty="0"/>
              <a:t>Dialogue citée nouvelle : contact avec une interlocutrice pour le règlement des </a:t>
            </a:r>
            <a:r>
              <a:rPr lang="fr-FR" dirty="0" smtClean="0"/>
              <a:t>sujets, notamment </a:t>
            </a:r>
            <a:r>
              <a:rPr lang="fr-FR" dirty="0"/>
              <a:t>à l’entrée du lotissement. </a:t>
            </a:r>
            <a:r>
              <a:rPr lang="fr-FR"/>
              <a:t>Chaque </a:t>
            </a:r>
            <a:r>
              <a:rPr lang="fr-FR" smtClean="0"/>
              <a:t>point remonté </a:t>
            </a:r>
            <a:r>
              <a:rPr lang="fr-FR" dirty="0"/>
              <a:t>à </a:t>
            </a:r>
            <a:r>
              <a:rPr lang="fr-FR" dirty="0" smtClean="0"/>
              <a:t>cité </a:t>
            </a:r>
            <a:r>
              <a:rPr lang="fr-FR" dirty="0"/>
              <a:t>nouvelle a été réglé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81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smtClean="0"/>
              <a:t>Information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52919"/>
            <a:ext cx="8424936" cy="1664113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fr-FR" dirty="0"/>
              <a:t>Suite à plusieurs demandes le bureau rappelle que l’ASL n’a pas pour objectif de gérer des achats groupés. Il est évidemment possible de créer un groupement spécifique, à l’initiative des personnes motivées.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58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Pour toute remarque concernant ce compte rendu, adressez un mail à </a:t>
            </a:r>
            <a:r>
              <a:rPr lang="fr-FR" dirty="0">
                <a:hlinkClick r:id="rId3"/>
              </a:rPr>
              <a:t>contact@aslvieuxmoulin.fr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39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fr-FR" sz="3200" dirty="0"/>
              <a:t>Désignation du Président de Séances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132440" cy="3240360"/>
          </a:xfrm>
        </p:spPr>
        <p:txBody>
          <a:bodyPr>
            <a:normAutofit/>
          </a:bodyPr>
          <a:lstStyle/>
          <a:p>
            <a:r>
              <a:rPr lang="fr-FR" dirty="0"/>
              <a:t>Après appel des candidatures, l’assemblée désigne       </a:t>
            </a:r>
            <a:r>
              <a:rPr lang="fr-FR" dirty="0" smtClean="0">
                <a:solidFill>
                  <a:srgbClr val="FF0000"/>
                </a:solidFill>
              </a:rPr>
              <a:t>Guillaume Chollet </a:t>
            </a:r>
            <a:r>
              <a:rPr lang="fr-FR" dirty="0"/>
              <a:t>président de séance. </a:t>
            </a:r>
          </a:p>
          <a:p>
            <a:endParaRPr lang="fr-FR" dirty="0"/>
          </a:p>
          <a:p>
            <a:endParaRPr lang="fr-FR" dirty="0"/>
          </a:p>
          <a:p>
            <a:pPr marL="1790700"/>
            <a:r>
              <a:rPr lang="fr-FR" dirty="0"/>
              <a:t>Votent contre : 0</a:t>
            </a:r>
          </a:p>
          <a:p>
            <a:pPr marL="1790700"/>
            <a:r>
              <a:rPr lang="fr-FR" dirty="0"/>
              <a:t>S’abstiennent : 0</a:t>
            </a:r>
          </a:p>
          <a:p>
            <a:pPr marL="1790700"/>
            <a:r>
              <a:rPr lang="fr-FR" dirty="0"/>
              <a:t>Votent pour :100 %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86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pPr algn="ctr"/>
            <a:r>
              <a:rPr lang="fr-FR" sz="3200" dirty="0"/>
              <a:t>Désignation des scrutateurs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132440" cy="3240360"/>
          </a:xfrm>
        </p:spPr>
        <p:txBody>
          <a:bodyPr>
            <a:normAutofit/>
          </a:bodyPr>
          <a:lstStyle/>
          <a:p>
            <a:r>
              <a:rPr lang="fr-FR" dirty="0"/>
              <a:t>Après appel des candidatures, l’assemblée désigne </a:t>
            </a:r>
            <a:r>
              <a:rPr lang="fr-FR" dirty="0">
                <a:solidFill>
                  <a:srgbClr val="FF0000"/>
                </a:solidFill>
              </a:rPr>
              <a:t>Prénom </a:t>
            </a:r>
            <a:r>
              <a:rPr lang="fr-FR" dirty="0" smtClean="0">
                <a:solidFill>
                  <a:srgbClr val="FF0000"/>
                </a:solidFill>
              </a:rPr>
              <a:t>Chauve et ??? ??? </a:t>
            </a:r>
            <a:r>
              <a:rPr lang="fr-FR" dirty="0"/>
              <a:t>scrutateurs de séance. </a:t>
            </a:r>
          </a:p>
          <a:p>
            <a:endParaRPr lang="fr-FR" dirty="0"/>
          </a:p>
          <a:p>
            <a:pPr marL="1438275"/>
            <a:endParaRPr lang="fr-FR" dirty="0"/>
          </a:p>
          <a:p>
            <a:pPr marL="1438275"/>
            <a:r>
              <a:rPr lang="fr-FR" dirty="0"/>
              <a:t>Votent contre : 0</a:t>
            </a:r>
          </a:p>
          <a:p>
            <a:pPr marL="1438275"/>
            <a:r>
              <a:rPr lang="fr-FR" dirty="0"/>
              <a:t>S’abstiennent : 0</a:t>
            </a:r>
          </a:p>
          <a:p>
            <a:pPr marL="1438275"/>
            <a:r>
              <a:rPr lang="fr-FR" dirty="0"/>
              <a:t>Votent pour : 100%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9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7606359" cy="815752"/>
          </a:xfrm>
        </p:spPr>
        <p:txBody>
          <a:bodyPr/>
          <a:lstStyle/>
          <a:p>
            <a:pPr algn="ctr"/>
            <a:r>
              <a:rPr lang="fr-FR" sz="3200" dirty="0"/>
              <a:t>Désignation du secrétaire de séance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132440" cy="3240360"/>
          </a:xfrm>
        </p:spPr>
        <p:txBody>
          <a:bodyPr>
            <a:normAutofit/>
          </a:bodyPr>
          <a:lstStyle/>
          <a:p>
            <a:r>
              <a:rPr lang="fr-FR" dirty="0"/>
              <a:t>Après appel des candidatures, l’assemblée désigne </a:t>
            </a:r>
            <a:r>
              <a:rPr lang="fr-FR" dirty="0" smtClean="0">
                <a:solidFill>
                  <a:srgbClr val="FF0000"/>
                </a:solidFill>
              </a:rPr>
              <a:t>Patrick BAERT </a:t>
            </a:r>
            <a:r>
              <a:rPr lang="fr-FR" dirty="0"/>
              <a:t>secrétaire de séance. </a:t>
            </a:r>
          </a:p>
          <a:p>
            <a:endParaRPr lang="fr-FR" dirty="0"/>
          </a:p>
          <a:p>
            <a:endParaRPr lang="fr-FR" dirty="0"/>
          </a:p>
          <a:p>
            <a:pPr marL="1885950"/>
            <a:r>
              <a:rPr lang="fr-FR" dirty="0"/>
              <a:t>Votent contre : 0</a:t>
            </a:r>
          </a:p>
          <a:p>
            <a:pPr marL="1885950"/>
            <a:r>
              <a:rPr lang="fr-FR" dirty="0"/>
              <a:t>S’abstiennent : 0</a:t>
            </a:r>
          </a:p>
          <a:p>
            <a:pPr marL="1885950"/>
            <a:r>
              <a:rPr lang="fr-FR" dirty="0"/>
              <a:t>Votent pour : 100%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34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Présentation du Bureau</a:t>
            </a:r>
          </a:p>
        </p:txBody>
      </p:sp>
      <p:sp>
        <p:nvSpPr>
          <p:cNvPr id="3" name="Rectangle à coins arrondis 3">
            <a:extLst>
              <a:ext uri="{FF2B5EF4-FFF2-40B4-BE49-F238E27FC236}">
                <a16:creationId xmlns="" xmlns:a16="http://schemas.microsoft.com/office/drawing/2014/main" id="{82DC551A-5364-4399-9D62-0901BE2F5E3F}"/>
              </a:ext>
            </a:extLst>
          </p:cNvPr>
          <p:cNvSpPr/>
          <p:nvPr/>
        </p:nvSpPr>
        <p:spPr>
          <a:xfrm>
            <a:off x="179512" y="1699839"/>
            <a:ext cx="1333068" cy="942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Administratif</a:t>
            </a:r>
          </a:p>
        </p:txBody>
      </p:sp>
      <p:sp>
        <p:nvSpPr>
          <p:cNvPr id="5" name="Rectangle à coins arrondis 5">
            <a:extLst>
              <a:ext uri="{FF2B5EF4-FFF2-40B4-BE49-F238E27FC236}">
                <a16:creationId xmlns="" xmlns:a16="http://schemas.microsoft.com/office/drawing/2014/main" id="{B671E65F-B7AC-4C6B-8EDB-AB52E291BAE4}"/>
              </a:ext>
            </a:extLst>
          </p:cNvPr>
          <p:cNvSpPr/>
          <p:nvPr/>
        </p:nvSpPr>
        <p:spPr>
          <a:xfrm>
            <a:off x="1675366" y="1700808"/>
            <a:ext cx="1333068" cy="942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Trésorerie</a:t>
            </a:r>
          </a:p>
        </p:txBody>
      </p:sp>
      <p:sp>
        <p:nvSpPr>
          <p:cNvPr id="7" name="Rectangle à coins arrondis 7">
            <a:extLst>
              <a:ext uri="{FF2B5EF4-FFF2-40B4-BE49-F238E27FC236}">
                <a16:creationId xmlns="" xmlns:a16="http://schemas.microsoft.com/office/drawing/2014/main" id="{2DF18648-984C-46A0-AB87-AA7ED74CAC77}"/>
              </a:ext>
            </a:extLst>
          </p:cNvPr>
          <p:cNvSpPr/>
          <p:nvPr/>
        </p:nvSpPr>
        <p:spPr>
          <a:xfrm>
            <a:off x="7668344" y="1700808"/>
            <a:ext cx="1333068" cy="942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="" xmlns:a16="http://schemas.microsoft.com/office/drawing/2014/main" id="{F3CC3C96-0EDD-4D0E-918E-75D5B195A487}"/>
              </a:ext>
            </a:extLst>
          </p:cNvPr>
          <p:cNvSpPr/>
          <p:nvPr/>
        </p:nvSpPr>
        <p:spPr>
          <a:xfrm>
            <a:off x="179512" y="2914739"/>
            <a:ext cx="1333068" cy="2513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Frédérique PERRIN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DEFOURS</a:t>
            </a:r>
          </a:p>
        </p:txBody>
      </p:sp>
      <p:sp>
        <p:nvSpPr>
          <p:cNvPr id="11" name="Rectangle à coins arrondis 11">
            <a:extLst>
              <a:ext uri="{FF2B5EF4-FFF2-40B4-BE49-F238E27FC236}">
                <a16:creationId xmlns="" xmlns:a16="http://schemas.microsoft.com/office/drawing/2014/main" id="{11DC22B4-17C8-4E4F-B749-9DB4E4B5C472}"/>
              </a:ext>
            </a:extLst>
          </p:cNvPr>
          <p:cNvSpPr/>
          <p:nvPr/>
        </p:nvSpPr>
        <p:spPr>
          <a:xfrm>
            <a:off x="3167898" y="1700808"/>
            <a:ext cx="1333068" cy="942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Travaux / Voiries</a:t>
            </a:r>
          </a:p>
        </p:txBody>
      </p:sp>
      <p:sp>
        <p:nvSpPr>
          <p:cNvPr id="14" name="Rectangle à coins arrondis 12">
            <a:extLst>
              <a:ext uri="{FF2B5EF4-FFF2-40B4-BE49-F238E27FC236}">
                <a16:creationId xmlns="" xmlns:a16="http://schemas.microsoft.com/office/drawing/2014/main" id="{649B3A0F-DF83-40EA-AC7B-BC4E39BADFB1}"/>
              </a:ext>
            </a:extLst>
          </p:cNvPr>
          <p:cNvSpPr/>
          <p:nvPr/>
        </p:nvSpPr>
        <p:spPr>
          <a:xfrm>
            <a:off x="4654560" y="1700808"/>
            <a:ext cx="1333068" cy="942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Techniques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Entretie</a:t>
            </a:r>
            <a:r>
              <a:rPr lang="fr-F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28" name="Rectangle à coins arrondis 14">
            <a:extLst>
              <a:ext uri="{FF2B5EF4-FFF2-40B4-BE49-F238E27FC236}">
                <a16:creationId xmlns="" xmlns:a16="http://schemas.microsoft.com/office/drawing/2014/main" id="{21A015E5-2D0B-483C-9C25-7A1AC6B1CA76}"/>
              </a:ext>
            </a:extLst>
          </p:cNvPr>
          <p:cNvSpPr/>
          <p:nvPr/>
        </p:nvSpPr>
        <p:spPr>
          <a:xfrm>
            <a:off x="1675366" y="2914739"/>
            <a:ext cx="1333068" cy="2513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Frédéric RICHARD</a:t>
            </a:r>
          </a:p>
        </p:txBody>
      </p:sp>
      <p:sp>
        <p:nvSpPr>
          <p:cNvPr id="30" name="Rectangle à coins arrondis 15">
            <a:extLst>
              <a:ext uri="{FF2B5EF4-FFF2-40B4-BE49-F238E27FC236}">
                <a16:creationId xmlns="" xmlns:a16="http://schemas.microsoft.com/office/drawing/2014/main" id="{F1C37350-2E20-4B8E-B15D-9CC1461BA895}"/>
              </a:ext>
            </a:extLst>
          </p:cNvPr>
          <p:cNvSpPr/>
          <p:nvPr/>
        </p:nvSpPr>
        <p:spPr>
          <a:xfrm>
            <a:off x="3167898" y="2924943"/>
            <a:ext cx="1333068" cy="2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 CHOLLET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Raphaël SIRGUEY</a:t>
            </a:r>
          </a:p>
        </p:txBody>
      </p:sp>
      <p:sp>
        <p:nvSpPr>
          <p:cNvPr id="32" name="Rectangle à coins arrondis 16">
            <a:extLst>
              <a:ext uri="{FF2B5EF4-FFF2-40B4-BE49-F238E27FC236}">
                <a16:creationId xmlns="" xmlns:a16="http://schemas.microsoft.com/office/drawing/2014/main" id="{5A51AAFC-BA38-42E0-8021-AC16D192FEBC}"/>
              </a:ext>
            </a:extLst>
          </p:cNvPr>
          <p:cNvSpPr/>
          <p:nvPr/>
        </p:nvSpPr>
        <p:spPr>
          <a:xfrm>
            <a:off x="4644008" y="2924943"/>
            <a:ext cx="1333068" cy="2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Frédéric RICHARD</a:t>
            </a:r>
          </a:p>
          <a:p>
            <a:pPr algn="ctr"/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BAERT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Hervé SCELLES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à coins arrondis 17">
            <a:extLst>
              <a:ext uri="{FF2B5EF4-FFF2-40B4-BE49-F238E27FC236}">
                <a16:creationId xmlns="" xmlns:a16="http://schemas.microsoft.com/office/drawing/2014/main" id="{358F3A25-030A-484C-B272-410FA6F794EC}"/>
              </a:ext>
            </a:extLst>
          </p:cNvPr>
          <p:cNvSpPr/>
          <p:nvPr/>
        </p:nvSpPr>
        <p:spPr>
          <a:xfrm>
            <a:off x="6176447" y="2924943"/>
            <a:ext cx="1333068" cy="2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 DUPUIS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Virginie DEFOURS</a:t>
            </a:r>
          </a:p>
        </p:txBody>
      </p:sp>
      <p:sp>
        <p:nvSpPr>
          <p:cNvPr id="36" name="Rectangle à coins arrondis 18">
            <a:extLst>
              <a:ext uri="{FF2B5EF4-FFF2-40B4-BE49-F238E27FC236}">
                <a16:creationId xmlns="" xmlns:a16="http://schemas.microsoft.com/office/drawing/2014/main" id="{22AF2452-5C4B-4D0C-B2FA-3BE8FF4F613E}"/>
              </a:ext>
            </a:extLst>
          </p:cNvPr>
          <p:cNvSpPr/>
          <p:nvPr/>
        </p:nvSpPr>
        <p:spPr>
          <a:xfrm>
            <a:off x="7684411" y="2924943"/>
            <a:ext cx="1333068" cy="2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 CHOLLET</a:t>
            </a:r>
          </a:p>
          <a:p>
            <a:pPr algn="ctr"/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Frédérique PERRIN</a:t>
            </a:r>
          </a:p>
        </p:txBody>
      </p:sp>
      <p:sp>
        <p:nvSpPr>
          <p:cNvPr id="38" name="Rectangle à coins arrondis 22">
            <a:extLst>
              <a:ext uri="{FF2B5EF4-FFF2-40B4-BE49-F238E27FC236}">
                <a16:creationId xmlns="" xmlns:a16="http://schemas.microsoft.com/office/drawing/2014/main" id="{6FB63A2E-6DE2-4583-80B5-48B12C91AEED}"/>
              </a:ext>
            </a:extLst>
          </p:cNvPr>
          <p:cNvSpPr/>
          <p:nvPr/>
        </p:nvSpPr>
        <p:spPr>
          <a:xfrm>
            <a:off x="6156857" y="1713662"/>
            <a:ext cx="1333068" cy="916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Publ</a:t>
            </a:r>
            <a:r>
              <a:rPr lang="fr-F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A055800-EFC0-44B8-A44A-603C9C393A96}"/>
              </a:ext>
            </a:extLst>
          </p:cNvPr>
          <p:cNvSpPr/>
          <p:nvPr/>
        </p:nvSpPr>
        <p:spPr>
          <a:xfrm>
            <a:off x="251520" y="5692167"/>
            <a:ext cx="874989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Appel à volontaire pour rejoindre le </a:t>
            </a:r>
            <a:r>
              <a:rPr lang="fr-FR" b="1" dirty="0" smtClean="0">
                <a:solidFill>
                  <a:schemeClr val="bg1"/>
                </a:solidFill>
              </a:rPr>
              <a:t>bureau. Deux volontaires se sont présentés en fin de séance. Merci à eux.</a:t>
            </a:r>
            <a:endParaRPr lang="fr-FR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11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fr-FR" dirty="0"/>
              <a:t>Compte exercice 2020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13380"/>
              </p:ext>
            </p:extLst>
          </p:nvPr>
        </p:nvGraphicFramePr>
        <p:xfrm>
          <a:off x="323528" y="1412776"/>
          <a:ext cx="8496944" cy="53695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73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DEPENSE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Frais bancaire (caution)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Timbres/Courriers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Voirie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Assurance AVIVA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643 €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Assainissement Curage du Forez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6204 €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SAUR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557,86 €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EDF - Pompes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394,86 €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Trésor Public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Papeteries</a:t>
                      </a: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153720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Ets </a:t>
                      </a:r>
                      <a:r>
                        <a:rPr lang="fr-FR" sz="1200" u="none" strike="noStrike" dirty="0" err="1">
                          <a:effectLst/>
                        </a:rPr>
                        <a:t>Gouteyron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6 501,14 €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Cotisation ADCN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125 €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Remboursement avance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461,76 €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location salle AG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entretien station  relevage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site internet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187,93 €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59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TOTAL DEPENSE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15 154,55 €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2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COTISATIONS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11 148 €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SAS REDURON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1 378 €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EURIGEST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1 696 €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CITE NOUVELLE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1 484 €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Intérêt livret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 dirty="0">
                          <a:effectLst/>
                        </a:rPr>
                        <a:t>Autres </a:t>
                      </a:r>
                      <a:endParaRPr lang="fr-FR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978,30 €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759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TOTAL REVENU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15 706,00 €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 2020</a:t>
                      </a:r>
                    </a:p>
                  </a:txBody>
                  <a:tcPr marL="7883" marR="7883" marT="7883" marB="0" anchor="b">
                    <a:solidFill>
                      <a:srgbClr val="10DE3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551,45 €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3" marR="7883" marT="7883" marB="0" anchor="b">
                    <a:solidFill>
                      <a:srgbClr val="10DE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7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fr-FR" dirty="0"/>
              <a:t>Trésorerie / Epargne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1916832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TRESORERIE AU 31/12/2020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76253" y="2636912"/>
            <a:ext cx="8064896" cy="720080"/>
          </a:xfrm>
          <a:prstGeom prst="roundRect">
            <a:avLst/>
          </a:prstGeom>
          <a:solidFill>
            <a:srgbClr val="10D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+ 16 402, 83 €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3789040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EPARGNE AU 31/12/2020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4495104"/>
            <a:ext cx="8064896" cy="720080"/>
          </a:xfrm>
          <a:prstGeom prst="roundRect">
            <a:avLst/>
          </a:prstGeom>
          <a:solidFill>
            <a:srgbClr val="10D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+ 7 865,96 €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417929"/>
            <a:ext cx="7992888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L’Epargne est prévue pour les réparations et/ou remplacement des pompes. Actuellement les pompes sont nettoyées tous les 15 jours – Curage du forez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Rappel : Eviter de jeter les lingettes dans les toilettes qui peuvent amener à colmater voir casser la pompe - Une pompe coute environ 2500 euros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Assemblée Générale de l'Association Syndicale Libre du Vieux Moulin du 18 juin 2021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16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2323</TotalTime>
  <Words>5154</Words>
  <Application>Microsoft Office PowerPoint</Application>
  <PresentationFormat>Affichage à l'écran (4:3)</PresentationFormat>
  <Paragraphs>674</Paragraphs>
  <Slides>33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Century Gothic</vt:lpstr>
      <vt:lpstr>Symbol</vt:lpstr>
      <vt:lpstr>Times New Roman</vt:lpstr>
      <vt:lpstr>Verdana</vt:lpstr>
      <vt:lpstr>Wingdings</vt:lpstr>
      <vt:lpstr>Wingdings 3</vt:lpstr>
      <vt:lpstr>Thème1</vt:lpstr>
      <vt:lpstr>ASL Le Vieux Moulin</vt:lpstr>
      <vt:lpstr>Présentation PowerPoint</vt:lpstr>
      <vt:lpstr>Sommaire</vt:lpstr>
      <vt:lpstr>Désignation du Président de Séances </vt:lpstr>
      <vt:lpstr>Désignation des scrutateurs</vt:lpstr>
      <vt:lpstr>Désignation du secrétaire de séance</vt:lpstr>
      <vt:lpstr>Présentation du Bureau</vt:lpstr>
      <vt:lpstr>Compte exercice 2020</vt:lpstr>
      <vt:lpstr>Trésorerie / Epargne</vt:lpstr>
      <vt:lpstr>Approbation des comptes de l’exercice 2020</vt:lpstr>
      <vt:lpstr>Bilan Prévisionnel 2021</vt:lpstr>
      <vt:lpstr>Approbation du Budget</vt:lpstr>
      <vt:lpstr>Cotisation</vt:lpstr>
      <vt:lpstr>Cotisation</vt:lpstr>
      <vt:lpstr>Projets réalisés</vt:lpstr>
      <vt:lpstr>Projets réalisés</vt:lpstr>
      <vt:lpstr>Projets réalisés</vt:lpstr>
      <vt:lpstr>Projets réalisés</vt:lpstr>
      <vt:lpstr>Débat stationnements génants</vt:lpstr>
      <vt:lpstr>Projets en cours</vt:lpstr>
      <vt:lpstr>Projets en cours</vt:lpstr>
      <vt:lpstr>Projets en Cours </vt:lpstr>
      <vt:lpstr>Projets en Cours </vt:lpstr>
      <vt:lpstr>Projets en Cours</vt:lpstr>
      <vt:lpstr>Fibre</vt:lpstr>
      <vt:lpstr>Voisins Vigilants</vt:lpstr>
      <vt:lpstr>Information</vt:lpstr>
      <vt:lpstr>Information</vt:lpstr>
      <vt:lpstr>Information</vt:lpstr>
      <vt:lpstr>Information</vt:lpstr>
      <vt:lpstr>Questions diverses</vt:lpstr>
      <vt:lpstr>Information complémentaire</vt:lpstr>
      <vt:lpstr>Conclusion</vt:lpstr>
    </vt:vector>
  </TitlesOfParts>
  <Company>CNAMTS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ASL Le Vieux Moulin</dc:title>
  <dc:creator>CHOLLET-00189</dc:creator>
  <cp:lastModifiedBy>Baert Patrick</cp:lastModifiedBy>
  <cp:revision>177</cp:revision>
  <cp:lastPrinted>2017-05-09T19:35:46Z</cp:lastPrinted>
  <dcterms:created xsi:type="dcterms:W3CDTF">2016-02-08T13:50:17Z</dcterms:created>
  <dcterms:modified xsi:type="dcterms:W3CDTF">2021-11-03T07:39:48Z</dcterms:modified>
</cp:coreProperties>
</file>